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9144000"/>
  <p:notesSz cx="6858000" cy="9144000"/>
  <p:embeddedFontLst>
    <p:embeddedFont>
      <p:font typeface="Palatino Linotype"/>
      <p:regular r:id="rId22"/>
      <p:bold r:id="rId23"/>
      <p:italic r:id="rId24"/>
      <p:boldItalic r:id="rId25"/>
    </p:embeddedFont>
    <p:embeddedFont>
      <p:font typeface="Libre Baskerville"/>
      <p:regular r:id="rId26"/>
      <p:bold r:id="rId27"/>
      <p:italic r:id="rId28"/>
    </p:embeddedFont>
    <p:embeddedFont>
      <p:font typeface="Century Gothic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PalatinoLinotype-regular.fntdata"/><Relationship Id="rId21" Type="http://schemas.openxmlformats.org/officeDocument/2006/relationships/slide" Target="slides/slide16.xml"/><Relationship Id="rId24" Type="http://schemas.openxmlformats.org/officeDocument/2006/relationships/font" Target="fonts/PalatinoLinotype-italic.fntdata"/><Relationship Id="rId23" Type="http://schemas.openxmlformats.org/officeDocument/2006/relationships/font" Target="fonts/PalatinoLinotype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ibreBaskerville-regular.fntdata"/><Relationship Id="rId25" Type="http://schemas.openxmlformats.org/officeDocument/2006/relationships/font" Target="fonts/PalatinoLinotype-boldItalic.fntdata"/><Relationship Id="rId28" Type="http://schemas.openxmlformats.org/officeDocument/2006/relationships/font" Target="fonts/LibreBaskerville-italic.fntdata"/><Relationship Id="rId27" Type="http://schemas.openxmlformats.org/officeDocument/2006/relationships/font" Target="fonts/LibreBaskerville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CenturyGothic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CenturyGothic-italic.fntdata"/><Relationship Id="rId30" Type="http://schemas.openxmlformats.org/officeDocument/2006/relationships/font" Target="fonts/CenturyGothic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CenturyGothic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Shape 18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Shape 19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Shape 19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Shape 20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Shape 220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Shape 22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Shape 9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Shape 11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Shape 12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Shape 13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Shape 14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Shape 15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Shape 161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e de titr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ctrTitle"/>
          </p:nvPr>
        </p:nvSpPr>
        <p:spPr>
          <a:xfrm>
            <a:off x="685800" y="609601"/>
            <a:ext cx="77724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Palatino Linotype"/>
              <a:buNone/>
              <a:defRPr b="0" i="0" sz="80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ourier New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ourier New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ourier New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ourier New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22" name="Shape 22"/>
          <p:cNvSpPr txBox="1"/>
          <p:nvPr>
            <p:ph idx="11" type="ftr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et texte vertical" type="vertTx">
  <p:cSld name="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0" type="dt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1" type="ftr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vertical et texte" type="vertTitleAndTx">
  <p:cSld name="VERTICAL_TITLE_AND_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0" type="dt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1" type="ftr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et contenu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seul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0" type="dt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1" type="ftr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ide" type="blank">
  <p:cSld name="BLANK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idx="10" type="dt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1" type="ftr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de section" type="secHead">
  <p:cSld name="SECTION_HEA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alatino Linotype"/>
              <a:buNone/>
              <a:defRPr b="0" i="0" sz="4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ourier New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ourier New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ourier New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ourier New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0" type="dt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1" type="ftr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44" name="Shape 44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5" name="Shape 45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6" name="Shape 46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ux contenus" type="twoObj">
  <p:cSld name="TWO_OBJECT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0" type="dt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1" type="ftr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53" name="Shape 53"/>
          <p:cNvSpPr txBox="1"/>
          <p:nvPr>
            <p:ph idx="2" type="body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ison" type="twoTxTwoObj">
  <p:cSld name="TWO_OBJECTS_WITH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457200" y="1600200"/>
            <a:ext cx="4040188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ourier New"/>
              <a:buNone/>
              <a:defRPr b="1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4648200" y="1600200"/>
            <a:ext cx="4041775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ourier New"/>
              <a:buNone/>
              <a:defRPr b="1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61" name="Shape 61"/>
          <p:cNvSpPr txBox="1"/>
          <p:nvPr>
            <p:ph idx="3" type="body"/>
          </p:nvPr>
        </p:nvSpPr>
        <p:spPr>
          <a:xfrm>
            <a:off x="457200" y="2212848"/>
            <a:ext cx="4041648" cy="3913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4" type="body"/>
          </p:nvPr>
        </p:nvSpPr>
        <p:spPr>
          <a:xfrm>
            <a:off x="4672584" y="2212848"/>
            <a:ext cx="4041648" cy="3913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u avec légende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5907087" y="266700"/>
            <a:ext cx="3008313" cy="2095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latino Linotype"/>
              <a:buNone/>
              <a:defRPr b="0" i="0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719137" y="273050"/>
            <a:ext cx="4995863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Courier New"/>
              <a:buChar char="o"/>
              <a:defRPr b="0" i="0" sz="2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2" type="body"/>
          </p:nvPr>
        </p:nvSpPr>
        <p:spPr>
          <a:xfrm>
            <a:off x="5907087" y="2438400"/>
            <a:ext cx="3008313" cy="3687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ctr">
              <a:lnSpc>
                <a:spcPct val="125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Courier New"/>
              <a:buNone/>
              <a:defRPr b="0" i="0" sz="1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0" type="dt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1" type="ftr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 avec légende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1679576" y="228600"/>
            <a:ext cx="5711824" cy="895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latino Linotype"/>
              <a:buNone/>
              <a:defRPr b="0" i="0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Shape 72"/>
          <p:cNvSpPr/>
          <p:nvPr>
            <p:ph idx="2" type="pic"/>
          </p:nvPr>
        </p:nvSpPr>
        <p:spPr>
          <a:xfrm>
            <a:off x="1508126" y="1143000"/>
            <a:ext cx="6054724" cy="4541044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88900" rotWithShape="0" algn="ctr" dir="5400000" dist="50800">
              <a:srgbClr val="000000">
                <a:alpha val="24313"/>
              </a:srgbClr>
            </a:outerShdw>
          </a:effectLst>
        </p:spPr>
        <p:txBody>
          <a:bodyPr anchorCtr="0" anchor="t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Courier New"/>
              <a:buNone/>
              <a:defRPr b="0" i="0" sz="2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ourier New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ourier New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ourier New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1679576" y="5810250"/>
            <a:ext cx="5711824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Courier New"/>
              <a:buNone/>
              <a:defRPr b="0" i="0" sz="1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0" type="dt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1" type="ftr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76000">
              <a:srgbClr val="F3F3F3"/>
            </a:gs>
            <a:gs pos="92000">
              <a:srgbClr val="D8D8D8"/>
            </a:gs>
            <a:gs pos="100000">
              <a:srgbClr val="D8D8D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5" name="Shape 15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23.png"/><Relationship Id="rId5" Type="http://schemas.openxmlformats.org/officeDocument/2006/relationships/image" Target="../media/image9.png"/><Relationship Id="rId6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2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Relationship Id="rId4" Type="http://schemas.openxmlformats.org/officeDocument/2006/relationships/image" Target="../media/image2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Relationship Id="rId4" Type="http://schemas.openxmlformats.org/officeDocument/2006/relationships/image" Target="../media/image24.png"/><Relationship Id="rId5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jpg"/><Relationship Id="rId4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ctrTitle"/>
          </p:nvPr>
        </p:nvSpPr>
        <p:spPr>
          <a:xfrm>
            <a:off x="877159" y="764704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Libre Baskerville"/>
              <a:buNone/>
            </a:pPr>
            <a:r>
              <a:rPr b="1" i="0" lang="fr-FR" sz="4000" u="sng" cap="none" strike="noStrik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Projet: </a:t>
            </a:r>
            <a:r>
              <a:rPr b="1" i="0" lang="fr-FR" sz="3600" u="sng" cap="none" strike="noStrik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Parcours afro danse avec la santé</a:t>
            </a:r>
            <a:endParaRPr b="1" i="0" sz="3600" u="sng" cap="none" strike="noStrike">
              <a:solidFill>
                <a:srgbClr val="262626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94" name="Shape 94"/>
          <p:cNvSpPr txBox="1"/>
          <p:nvPr>
            <p:ph idx="1" type="subTitle"/>
          </p:nvPr>
        </p:nvSpPr>
        <p:spPr>
          <a:xfrm>
            <a:off x="1371600" y="3068960"/>
            <a:ext cx="6400800" cy="2569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3D3D"/>
              </a:buClr>
              <a:buSzPts val="3600"/>
              <a:buFont typeface="Arial"/>
              <a:buNone/>
            </a:pPr>
            <a:r>
              <a:rPr b="0" i="0" lang="fr-FR" sz="3600" u="sng" cap="none" strike="noStrike">
                <a:solidFill>
                  <a:srgbClr val="753D3D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Lutte contre L’Obésité chez les jeunes de 13 à 25 ans.</a:t>
            </a:r>
            <a:endParaRPr b="0" i="0" sz="2400" u="none" cap="none" strike="noStrike">
              <a:solidFill>
                <a:srgbClr val="88888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Arial"/>
              <a:buNone/>
            </a:pPr>
            <a:r>
              <a:t/>
            </a:r>
            <a:endParaRPr b="1" i="0" sz="3600" u="sng" cap="none" strike="noStrike">
              <a:solidFill>
                <a:srgbClr val="753D3D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600"/>
                                        <p:tgtEl>
                                          <p:spTgt spid="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rgbClr val="753D3D"/>
              </a:buClr>
              <a:buSzPts val="5400"/>
              <a:buFont typeface="Palatino Linotype"/>
              <a:buNone/>
            </a:pPr>
            <a:r>
              <a:rPr b="0" i="0" lang="fr-FR" sz="5400" u="none" cap="none" strike="noStrike">
                <a:solidFill>
                  <a:srgbClr val="753D3D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b="1" i="0" lang="fr-FR" sz="3600" u="sng" cap="none" strike="noStrike">
                <a:solidFill>
                  <a:srgbClr val="753D3D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Conséquences de l’obésité</a:t>
            </a:r>
            <a:endParaRPr b="0" i="0" sz="5400" u="none" cap="none" strike="noStrike">
              <a:solidFill>
                <a:schemeClr val="dk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➢"/>
            </a:pPr>
            <a:r>
              <a:rPr b="0" i="0" lang="fr-FR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Mortalité prématurée </a:t>
            </a:r>
            <a:endParaRPr b="0" i="0" sz="24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➢"/>
            </a:pPr>
            <a:r>
              <a:rPr b="0" i="0" lang="fr-FR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Diabète de type 2</a:t>
            </a:r>
            <a:endParaRPr b="0" i="0" sz="24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➢"/>
            </a:pPr>
            <a:r>
              <a:rPr b="0" i="0" lang="fr-FR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Hypertension </a:t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➢"/>
            </a:pPr>
            <a:r>
              <a:rPr b="0" i="0" lang="fr-FR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Maladies cardiovasculaires.</a:t>
            </a:r>
            <a:endParaRPr b="0" i="0" sz="24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➢"/>
            </a:pPr>
            <a:r>
              <a:rPr b="0" i="0" lang="fr-FR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Cancer</a:t>
            </a:r>
            <a:endParaRPr b="0" i="0" sz="24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8" name="Shape 1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24128" y="4509120"/>
            <a:ext cx="1755195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04048" y="1484784"/>
            <a:ext cx="1791529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00191" y="3068960"/>
            <a:ext cx="1485165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43809" y="4933733"/>
            <a:ext cx="1728192" cy="1077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rgbClr val="753D3D"/>
              </a:buClr>
              <a:buSzPts val="3600"/>
              <a:buFont typeface="Libre Baskerville"/>
              <a:buNone/>
            </a:pPr>
            <a:r>
              <a:rPr b="1" i="0" lang="fr-FR" sz="3600" u="sng" cap="none" strike="noStrike">
                <a:solidFill>
                  <a:srgbClr val="753D3D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Détermination des priorités</a:t>
            </a:r>
            <a:r>
              <a:rPr b="1" i="0" lang="fr-FR" sz="5400" u="none" cap="none" strike="noStrike">
                <a:solidFill>
                  <a:srgbClr val="753D3D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endParaRPr b="1" i="0" sz="5400" u="none" cap="none" strike="noStrike">
              <a:solidFill>
                <a:srgbClr val="753D3D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➢"/>
            </a:pPr>
            <a:r>
              <a:rPr b="0" i="0" lang="fr-FR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Besoin d’information sur l’alimentation et ses conséquences</a:t>
            </a:r>
            <a:endParaRPr b="0" i="0" sz="24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➢"/>
            </a:pPr>
            <a:r>
              <a:rPr b="0" i="0" lang="fr-FR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Inciter les jeunes à avoir une alimentation plus équilibrée</a:t>
            </a:r>
            <a:endParaRPr b="0" i="0" sz="24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➢"/>
            </a:pPr>
            <a:r>
              <a:rPr b="0" i="0" lang="fr-FR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Favoriser l’activité physique </a:t>
            </a:r>
            <a:endParaRPr b="0" i="0" sz="24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8" name="Shape 1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0152" y="4077072"/>
            <a:ext cx="2664296" cy="2092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type="title"/>
          </p:nvPr>
        </p:nvSpPr>
        <p:spPr>
          <a:xfrm>
            <a:off x="1173967" y="0"/>
            <a:ext cx="6196800" cy="71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61111"/>
              </a:lnSpc>
              <a:spcBef>
                <a:spcPts val="0"/>
              </a:spcBef>
              <a:spcAft>
                <a:spcPts val="0"/>
              </a:spcAft>
              <a:buClr>
                <a:srgbClr val="753D3D"/>
              </a:buClr>
              <a:buSzPts val="3600"/>
              <a:buFont typeface="Libre Baskerville"/>
              <a:buNone/>
            </a:pPr>
            <a:r>
              <a:rPr b="1" i="0" lang="fr-FR" sz="3600" u="sng" cap="none" strike="noStrike">
                <a:solidFill>
                  <a:srgbClr val="753D3D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Arbre des objectifs</a:t>
            </a:r>
            <a:endParaRPr b="1" i="0" sz="3600" u="sng" cap="none" strike="noStrike">
              <a:solidFill>
                <a:srgbClr val="753D3D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457200" y="143492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Shape 1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25" y="710600"/>
            <a:ext cx="8886950" cy="641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61111"/>
              </a:lnSpc>
              <a:spcBef>
                <a:spcPts val="0"/>
              </a:spcBef>
              <a:spcAft>
                <a:spcPts val="0"/>
              </a:spcAft>
              <a:buClr>
                <a:srgbClr val="42558C"/>
              </a:buClr>
              <a:buSzPts val="3600"/>
              <a:buFont typeface="Libre Baskerville"/>
              <a:buNone/>
            </a:pPr>
            <a:r>
              <a:rPr b="1" i="0" lang="fr-FR" sz="3600" u="sng" cap="none" strike="noStrike">
                <a:solidFill>
                  <a:srgbClr val="42558C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FINANCEMENT</a:t>
            </a:r>
            <a:endParaRPr b="1" i="0" sz="3600" u="sng" cap="none" strike="noStrike">
              <a:solidFill>
                <a:srgbClr val="42558C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fr-FR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Subvention  du département de 10 000 euros</a:t>
            </a:r>
            <a:endParaRPr b="1" i="0" sz="20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fr-FR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                                                  </a:t>
            </a:r>
            <a:endParaRPr b="0" i="0" sz="24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fr-FR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                                               Projet réalisable!</a:t>
            </a:r>
            <a:endParaRPr b="0" i="0" sz="24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202" name="Shape 2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568" y="2060848"/>
            <a:ext cx="2257425" cy="201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Shape 2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65925" y="4797152"/>
            <a:ext cx="1814187" cy="1244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Shape 2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91251" y="1954774"/>
            <a:ext cx="2501366" cy="18342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idx="4294967295" type="title"/>
          </p:nvPr>
        </p:nvSpPr>
        <p:spPr>
          <a:xfrm>
            <a:off x="914400" y="3032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61111"/>
              </a:lnSpc>
              <a:spcBef>
                <a:spcPts val="0"/>
              </a:spcBef>
              <a:spcAft>
                <a:spcPts val="0"/>
              </a:spcAft>
              <a:buClr>
                <a:srgbClr val="42558C"/>
              </a:buClr>
              <a:buSzPts val="3600"/>
              <a:buFont typeface="Libre Baskerville"/>
              <a:buNone/>
            </a:pPr>
            <a:r>
              <a:rPr b="1" i="0" lang="fr-FR" sz="3600" u="sng" cap="none" strike="noStrike">
                <a:solidFill>
                  <a:srgbClr val="42558C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ACTIONS</a:t>
            </a:r>
            <a:endParaRPr b="1" i="0" sz="3600" u="sng" cap="none" strike="noStrike">
              <a:solidFill>
                <a:srgbClr val="42558C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descr="C:\Users\managasia.afoedini\Downloads\B9714618651Z.1_20180201191947_000+GO2AK7OL7.1-0.jpg" id="210" name="Shape 2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504" y="1556792"/>
            <a:ext cx="2771800" cy="13132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anagasia.afoedini\Downloads\Logo-CS-PSE.jpg" id="211" name="Shape 2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504" y="4842779"/>
            <a:ext cx="2510567" cy="1303536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Shape 212"/>
          <p:cNvSpPr txBox="1"/>
          <p:nvPr/>
        </p:nvSpPr>
        <p:spPr>
          <a:xfrm>
            <a:off x="484153" y="1109980"/>
            <a:ext cx="213391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fr-FR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Salle Bernard Jeu</a:t>
            </a:r>
            <a:endParaRPr b="1" i="1" sz="18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Shape 213"/>
          <p:cNvSpPr txBox="1"/>
          <p:nvPr/>
        </p:nvSpPr>
        <p:spPr>
          <a:xfrm>
            <a:off x="464917" y="4196448"/>
            <a:ext cx="217239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fr-FR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Centre Social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fr-FR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Pile Ste Elisabeth </a:t>
            </a:r>
            <a:endParaRPr b="1" i="1" sz="18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Shape 214"/>
          <p:cNvSpPr txBox="1"/>
          <p:nvPr/>
        </p:nvSpPr>
        <p:spPr>
          <a:xfrm>
            <a:off x="2987824" y="1568920"/>
            <a:ext cx="278473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➢"/>
            </a:pPr>
            <a:r>
              <a:rPr b="0" i="0" lang="fr-F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Cours de Danse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Shape 215"/>
          <p:cNvSpPr txBox="1"/>
          <p:nvPr/>
        </p:nvSpPr>
        <p:spPr>
          <a:xfrm>
            <a:off x="2987824" y="4653136"/>
            <a:ext cx="297389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➢"/>
            </a:pPr>
            <a:r>
              <a:rPr b="0" i="0" lang="fr-F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Ateliers de cuisine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Shape 216"/>
          <p:cNvSpPr txBox="1"/>
          <p:nvPr/>
        </p:nvSpPr>
        <p:spPr>
          <a:xfrm>
            <a:off x="2987824" y="5119137"/>
            <a:ext cx="263084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➢"/>
            </a:pPr>
            <a:r>
              <a:rPr b="0" i="0" lang="fr-F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Atelier de débat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61111"/>
              </a:lnSpc>
              <a:spcBef>
                <a:spcPts val="0"/>
              </a:spcBef>
              <a:spcAft>
                <a:spcPts val="0"/>
              </a:spcAft>
              <a:buClr>
                <a:srgbClr val="42558C"/>
              </a:buClr>
              <a:buSzPts val="3600"/>
              <a:buFont typeface="Libre Baskerville"/>
              <a:buNone/>
            </a:pPr>
            <a:r>
              <a:rPr b="1" i="0" lang="fr-FR" sz="3600" u="sng" cap="none" strike="noStrike">
                <a:solidFill>
                  <a:srgbClr val="42558C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Communication sur le projet </a:t>
            </a:r>
            <a:endParaRPr b="1" i="0" sz="3600" u="sng" cap="none" strike="noStrike">
              <a:solidFill>
                <a:srgbClr val="42558C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223" name="Shape 2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1800" y="1272450"/>
            <a:ext cx="4270200" cy="57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Shape 224"/>
          <p:cNvSpPr txBox="1"/>
          <p:nvPr/>
        </p:nvSpPr>
        <p:spPr>
          <a:xfrm>
            <a:off x="4759275" y="1421175"/>
            <a:ext cx="3927600" cy="52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type="title"/>
          </p:nvPr>
        </p:nvSpPr>
        <p:spPr>
          <a:xfrm>
            <a:off x="313988" y="0"/>
            <a:ext cx="8229600" cy="1173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61111"/>
              </a:lnSpc>
              <a:spcBef>
                <a:spcPts val="0"/>
              </a:spcBef>
              <a:spcAft>
                <a:spcPts val="0"/>
              </a:spcAft>
              <a:buClr>
                <a:srgbClr val="42558C"/>
              </a:buClr>
              <a:buSzPts val="3600"/>
              <a:buFont typeface="Libre Baskerville"/>
              <a:buNone/>
            </a:pPr>
            <a:r>
              <a:rPr b="1" i="0" lang="fr-FR" sz="3600" u="sng" cap="none" strike="noStrike">
                <a:solidFill>
                  <a:srgbClr val="42558C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Diagramme de Gantt  </a:t>
            </a:r>
            <a:endParaRPr b="1" i="0" sz="3600" u="sng" cap="none" strike="noStrike">
              <a:solidFill>
                <a:srgbClr val="42558C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30" name="Shape 230"/>
          <p:cNvSpPr txBox="1"/>
          <p:nvPr/>
        </p:nvSpPr>
        <p:spPr>
          <a:xfrm>
            <a:off x="462700" y="1817775"/>
            <a:ext cx="8262600" cy="4643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" name="Shape 2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25" y="1008050"/>
            <a:ext cx="8956725" cy="584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321669" y="-47839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</a:pPr>
            <a:r>
              <a:rPr b="0" i="0" lang="fr-FR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Sommaire </a:t>
            </a:r>
            <a:endParaRPr b="0" i="0" sz="5400" u="none" cap="none" strike="noStrike">
              <a:solidFill>
                <a:schemeClr val="dk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528375" y="3971000"/>
            <a:ext cx="5210100" cy="5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C0C0C"/>
              </a:buClr>
              <a:buSzPts val="2400"/>
              <a:buFont typeface="Arial"/>
              <a:buChar char="•"/>
            </a:pPr>
            <a:r>
              <a:rPr b="0" i="0" lang="fr-FR" sz="24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Communication sur le projet</a:t>
            </a:r>
            <a:endParaRPr b="0" i="0" sz="2400" u="none" cap="none" strike="noStrik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90500" lvl="0" marL="8001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101600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None/>
            </a:pPr>
            <a:r>
              <a:t/>
            </a:r>
            <a:endParaRPr b="0" i="0" sz="1600" u="none" cap="none" strike="noStrik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4150" lvl="1" marL="120015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None/>
            </a:pPr>
            <a:r>
              <a:t/>
            </a:r>
            <a:endParaRPr b="0" i="0" sz="1600" u="none" cap="none" strike="noStrik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Shape 101"/>
          <p:cNvSpPr txBox="1"/>
          <p:nvPr/>
        </p:nvSpPr>
        <p:spPr>
          <a:xfrm>
            <a:off x="174075" y="1204650"/>
            <a:ext cx="7931100" cy="5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8001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fr-F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Présentation de la structure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Shape 102"/>
          <p:cNvSpPr txBox="1"/>
          <p:nvPr/>
        </p:nvSpPr>
        <p:spPr>
          <a:xfrm>
            <a:off x="174075" y="1681850"/>
            <a:ext cx="6450300" cy="5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8001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fr-F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Présentation du projet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Shape 103"/>
          <p:cNvSpPr txBox="1"/>
          <p:nvPr/>
        </p:nvSpPr>
        <p:spPr>
          <a:xfrm>
            <a:off x="174075" y="2160325"/>
            <a:ext cx="64503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8001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fr-F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Diagnostic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Shape 104"/>
          <p:cNvSpPr txBox="1"/>
          <p:nvPr/>
        </p:nvSpPr>
        <p:spPr>
          <a:xfrm>
            <a:off x="174075" y="2584422"/>
            <a:ext cx="42531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8001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fr-F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Objectifs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Shape 105"/>
          <p:cNvSpPr txBox="1"/>
          <p:nvPr/>
        </p:nvSpPr>
        <p:spPr>
          <a:xfrm>
            <a:off x="174075" y="3047988"/>
            <a:ext cx="38985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8001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C0C0C"/>
              </a:buClr>
              <a:buSzPts val="2400"/>
              <a:buFont typeface="Arial"/>
              <a:buChar char="•"/>
            </a:pPr>
            <a:r>
              <a:rPr b="0" i="0" lang="fr-FR" sz="24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Financement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174075" y="3429000"/>
            <a:ext cx="73437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8001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C0C0C"/>
              </a:buClr>
              <a:buSzPts val="2400"/>
              <a:buFont typeface="Arial"/>
              <a:buChar char="•"/>
            </a:pPr>
            <a:r>
              <a:rPr b="0" i="0" lang="fr-FR" sz="24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Actions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467544" y="-3515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6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Baskerville"/>
              <a:buNone/>
            </a:pPr>
            <a:r>
              <a:rPr b="1" i="0" lang="fr-FR" sz="3600" u="sng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Présentation de la structure</a:t>
            </a:r>
            <a:endParaRPr b="1" i="0" sz="3600" u="sng" cap="none" strike="noStrike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107500" y="708050"/>
            <a:ext cx="8589600" cy="60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r>
              <a:rPr b="1" i="0" lang="fr-FR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16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r>
              <a:rPr b="1" i="0" lang="fr-FR" sz="2000" u="none" cap="none" strike="noStrike">
                <a:solidFill>
                  <a:srgbClr val="7F7F7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                            </a:t>
            </a:r>
            <a:r>
              <a:rPr b="1" i="0" lang="fr-FR" sz="2000" u="sng" cap="none" strike="noStrike">
                <a:solidFill>
                  <a:srgbClr val="753D3D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DA-MAS</a:t>
            </a:r>
            <a:r>
              <a:rPr b="1" i="0" lang="fr-FR" sz="2000" u="none" cap="none" strike="noStrike">
                <a:solidFill>
                  <a:srgbClr val="753D3D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en portugais  DONNE  PLUS </a:t>
            </a:r>
            <a:endParaRPr b="0" i="0" sz="16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rPr b="1" i="0" lang="fr-FR" sz="2000" u="none" cap="none" strike="noStrike">
                <a:solidFill>
                  <a:srgbClr val="753D3D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                                est une association culturelle créée  juillet 2001                                                            </a:t>
            </a:r>
            <a:endParaRPr b="1" i="0" sz="2000" u="none" cap="none" strike="noStrike">
              <a:solidFill>
                <a:srgbClr val="753D3D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53D3D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753D3D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53D3D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753D3D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53D3D"/>
              </a:buClr>
              <a:buSzPts val="2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753D3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181" y="1228603"/>
            <a:ext cx="2232248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48008" y="4747401"/>
            <a:ext cx="2132304" cy="1417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58802" y="3888304"/>
            <a:ext cx="2880320" cy="19167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1547664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6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Baskerville"/>
              <a:buNone/>
            </a:pPr>
            <a:r>
              <a:rPr b="1" i="0" lang="fr-FR" sz="3600" u="sng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Présentation du projet</a:t>
            </a:r>
            <a:endParaRPr b="1" i="0" sz="3600" u="sng" cap="none" strike="noStrike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21" name="Shape 1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24669" y="4850135"/>
            <a:ext cx="2664183" cy="1786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504" y="1340768"/>
            <a:ext cx="2571750" cy="178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24938" y="3121943"/>
            <a:ext cx="2664296" cy="1728192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/>
          <p:nvPr/>
        </p:nvSpPr>
        <p:spPr>
          <a:xfrm>
            <a:off x="2685078" y="1884560"/>
            <a:ext cx="2808313" cy="693589"/>
          </a:xfrm>
          <a:prstGeom prst="rect">
            <a:avLst/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Ateliers débat avec la nutritionniste</a:t>
            </a:r>
            <a:endParaRPr b="0" i="0" sz="1800" u="none" cap="none" strike="noStrike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4098112" y="3698007"/>
            <a:ext cx="2376264" cy="576064"/>
          </a:xfrm>
          <a:prstGeom prst="rect">
            <a:avLst/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Ateliers cuisine</a:t>
            </a:r>
            <a:endParaRPr b="0" i="0" sz="1800" u="none" cap="none" strike="noStrike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5940152" y="5517232"/>
            <a:ext cx="2051720" cy="504056"/>
          </a:xfrm>
          <a:prstGeom prst="rect">
            <a:avLst/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Ateliers danse</a:t>
            </a:r>
            <a:endParaRPr b="0" i="0" sz="1800" u="none" cap="none" strike="noStrike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251520" y="23488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61111"/>
              </a:lnSpc>
              <a:spcBef>
                <a:spcPts val="0"/>
              </a:spcBef>
              <a:spcAft>
                <a:spcPts val="0"/>
              </a:spcAft>
              <a:buClr>
                <a:srgbClr val="753D3D"/>
              </a:buClr>
              <a:buSzPts val="3600"/>
              <a:buFont typeface="Libre Baskerville"/>
              <a:buNone/>
            </a:pPr>
            <a:r>
              <a:rPr b="1" i="0" lang="fr-FR" sz="3600" u="sng" cap="none" strike="noStrike">
                <a:solidFill>
                  <a:srgbClr val="753D3D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DIAGNOSTIC</a:t>
            </a:r>
            <a:endParaRPr b="1" i="0" sz="3600" u="sng" cap="none" strike="noStrike">
              <a:solidFill>
                <a:srgbClr val="753D3D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32" name="Shape 1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5" y="224150"/>
            <a:ext cx="2849650" cy="186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50975" y="4016425"/>
            <a:ext cx="3444950" cy="262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539552" y="1027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61111"/>
              </a:lnSpc>
              <a:spcBef>
                <a:spcPts val="0"/>
              </a:spcBef>
              <a:spcAft>
                <a:spcPts val="0"/>
              </a:spcAft>
              <a:buClr>
                <a:srgbClr val="753D3D"/>
              </a:buClr>
              <a:buSzPts val="3600"/>
              <a:buFont typeface="Libre Baskerville"/>
              <a:buNone/>
            </a:pPr>
            <a:r>
              <a:rPr b="1" i="0" lang="fr-FR" sz="3600" u="sng" cap="none" strike="noStrike">
                <a:solidFill>
                  <a:srgbClr val="753D3D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Contexte juridique </a:t>
            </a:r>
            <a:endParaRPr b="1" i="0" sz="3600" u="sng" cap="none" strike="noStrike">
              <a:solidFill>
                <a:srgbClr val="753D3D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85775" y="4651573"/>
            <a:ext cx="8229600" cy="13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504"/>
              </a:spcBef>
              <a:spcAft>
                <a:spcPts val="0"/>
              </a:spcAft>
              <a:buClr>
                <a:srgbClr val="7F7F7F"/>
              </a:buClr>
              <a:buSzPts val="2520"/>
              <a:buFont typeface="Arial"/>
              <a:buNone/>
            </a:pPr>
            <a:r>
              <a:t/>
            </a:r>
            <a:endParaRPr b="0" i="0" sz="252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42900" lvl="0" marL="342900" marR="0" rtl="0" algn="ctr">
              <a:lnSpc>
                <a:spcPct val="80000"/>
              </a:lnSpc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ts val="2520"/>
              <a:buFont typeface="Noto Sans Symbols"/>
              <a:buChar char="➢"/>
            </a:pPr>
            <a:r>
              <a:rPr b="0" i="0" lang="fr-FR" sz="252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 PRS: Plan Régional de Santé de lutte contre l’obésité</a:t>
            </a:r>
            <a:endParaRPr b="0" i="0" sz="252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42900" marR="0" rtl="0" algn="l">
              <a:lnSpc>
                <a:spcPct val="80000"/>
              </a:lnSpc>
              <a:spcBef>
                <a:spcPts val="504"/>
              </a:spcBef>
              <a:spcAft>
                <a:spcPts val="0"/>
              </a:spcAft>
              <a:buClr>
                <a:srgbClr val="7F7F7F"/>
              </a:buClr>
              <a:buSzPts val="2520"/>
              <a:buFont typeface="Arial"/>
              <a:buNone/>
            </a:pPr>
            <a:r>
              <a:t/>
            </a:r>
            <a:endParaRPr b="0" i="0" sz="252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36220" lvl="0" marL="342900" marR="0" rtl="0" algn="l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Clr>
                <a:srgbClr val="7F7F7F"/>
              </a:buClr>
              <a:buSzPts val="1680"/>
              <a:buFont typeface="Arial"/>
              <a:buNone/>
            </a:pPr>
            <a:r>
              <a:t/>
            </a:r>
            <a:endParaRPr b="0" i="0" sz="1679" u="none" cap="none" strike="noStrike">
              <a:solidFill>
                <a:srgbClr val="7F7F7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36220" lvl="0" marL="342900" marR="0" rtl="0" algn="l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Clr>
                <a:srgbClr val="7F7F7F"/>
              </a:buClr>
              <a:buSzPts val="1680"/>
              <a:buFont typeface="Arial"/>
              <a:buNone/>
            </a:pPr>
            <a:r>
              <a:t/>
            </a:r>
            <a:endParaRPr b="0" i="0" sz="1679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0" name="Shape 1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3725" y="153254"/>
            <a:ext cx="2520280" cy="1368152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 txBox="1"/>
          <p:nvPr/>
        </p:nvSpPr>
        <p:spPr>
          <a:xfrm>
            <a:off x="231750" y="2051625"/>
            <a:ext cx="8229600" cy="12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marR="0" rtl="0" algn="ctr">
              <a:lnSpc>
                <a:spcPct val="80000"/>
              </a:lnSpc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ts val="2520"/>
              <a:buFont typeface="Noto Sans Symbols"/>
              <a:buChar char="➢"/>
            </a:pPr>
            <a:r>
              <a:rPr b="0" i="0" lang="fr-FR" sz="252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PNNS, Programme National Nutrition Santé</a:t>
            </a:r>
            <a:endParaRPr b="0" i="0" sz="252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252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Lancé en 2001</a:t>
            </a:r>
            <a:endParaRPr b="0" i="0" sz="252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Shape 142"/>
          <p:cNvSpPr txBox="1"/>
          <p:nvPr/>
        </p:nvSpPr>
        <p:spPr>
          <a:xfrm>
            <a:off x="0" y="3676600"/>
            <a:ext cx="7778700" cy="7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marR="0" rtl="0" algn="ctr">
              <a:lnSpc>
                <a:spcPct val="80000"/>
              </a:lnSpc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ts val="2520"/>
              <a:buFont typeface="Noto Sans Symbols"/>
              <a:buChar char="➢"/>
            </a:pPr>
            <a:r>
              <a:rPr b="0" i="0" lang="fr-FR" sz="252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PNO: Plan National Obésité 2010-2013.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61111"/>
              </a:lnSpc>
              <a:spcBef>
                <a:spcPts val="0"/>
              </a:spcBef>
              <a:spcAft>
                <a:spcPts val="0"/>
              </a:spcAft>
              <a:buClr>
                <a:srgbClr val="753D3D"/>
              </a:buClr>
              <a:buSzPts val="3600"/>
              <a:buFont typeface="Libre Baskerville"/>
              <a:buNone/>
            </a:pPr>
            <a:r>
              <a:rPr b="1" i="0" lang="fr-FR" sz="3600" u="sng" cap="none" strike="noStrike">
                <a:solidFill>
                  <a:srgbClr val="753D3D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Obésité en France </a:t>
            </a:r>
            <a:endParaRPr b="1" i="0" sz="3600" u="sng" cap="none" strike="noStrike">
              <a:solidFill>
                <a:srgbClr val="753D3D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rPr b="0" i="0" lang="fr-FR" sz="2400" u="none" cap="none" strike="noStrike">
                <a:solidFill>
                  <a:srgbClr val="7F7F7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-</a:t>
            </a:r>
            <a:r>
              <a:rPr b="0" i="0" lang="fr-FR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6,5 millions de personnes</a:t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fr-FR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</a:t>
            </a:r>
            <a:endParaRPr b="0" i="0" sz="24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fr-FR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- 17,2 %  de la population adulte en 2015</a:t>
            </a:r>
            <a:endParaRPr b="0" i="0" sz="24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9" name="Shape 1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504" y="4556001"/>
            <a:ext cx="2892194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08555" y="980728"/>
            <a:ext cx="1704975" cy="268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457200" y="2286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61111"/>
              </a:lnSpc>
              <a:spcBef>
                <a:spcPts val="0"/>
              </a:spcBef>
              <a:spcAft>
                <a:spcPts val="0"/>
              </a:spcAft>
              <a:buClr>
                <a:srgbClr val="753D3D"/>
              </a:buClr>
              <a:buSzPts val="3600"/>
              <a:buFont typeface="Libre Baskerville"/>
              <a:buNone/>
            </a:pPr>
            <a:r>
              <a:rPr b="1" i="0" lang="fr-FR" sz="3600" u="sng" cap="none" strike="noStrike">
                <a:solidFill>
                  <a:srgbClr val="753D3D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L’obésité dans le Nord</a:t>
            </a:r>
            <a:endParaRPr b="1" i="0" sz="3600" u="sng" cap="none" strike="noStrike">
              <a:solidFill>
                <a:srgbClr val="753D3D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56" name="Shape 15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12275" y="1222875"/>
            <a:ext cx="8130300" cy="563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 txBox="1"/>
          <p:nvPr/>
        </p:nvSpPr>
        <p:spPr>
          <a:xfrm>
            <a:off x="7618175" y="1966500"/>
            <a:ext cx="1524300" cy="4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fr-FR" sz="20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25,6 % </a:t>
            </a:r>
            <a:endParaRPr b="1" i="0" sz="2000" u="none" cap="none" strike="noStrike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fr-FR" sz="20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de la population atteinte d’obésité</a:t>
            </a:r>
            <a:endParaRPr b="1" i="0" sz="2000" u="none" cap="none" strike="noStrike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364111" y="4378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61111"/>
              </a:lnSpc>
              <a:spcBef>
                <a:spcPts val="0"/>
              </a:spcBef>
              <a:spcAft>
                <a:spcPts val="0"/>
              </a:spcAft>
              <a:buClr>
                <a:srgbClr val="753D3D"/>
              </a:buClr>
              <a:buSzPts val="3600"/>
              <a:buFont typeface="Libre Baskerville"/>
              <a:buNone/>
            </a:pPr>
            <a:r>
              <a:rPr b="1" i="0" lang="fr-FR" sz="2400" u="sng" cap="none" strike="noStrike">
                <a:solidFill>
                  <a:srgbClr val="753D3D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Prévalence de l'obésité à Roubaix-Tourcoing</a:t>
            </a:r>
            <a:endParaRPr b="0" i="0" sz="2400" u="none" cap="none" strike="noStrike">
              <a:solidFill>
                <a:schemeClr val="dk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164" name="Shape 1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486" y="1225125"/>
            <a:ext cx="6973000" cy="353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 txBox="1"/>
          <p:nvPr/>
        </p:nvSpPr>
        <p:spPr>
          <a:xfrm>
            <a:off x="4572011" y="1430500"/>
            <a:ext cx="3794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r-FR" sz="24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Population en 2012 est de 95 600 habitants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 txBox="1"/>
          <p:nvPr/>
        </p:nvSpPr>
        <p:spPr>
          <a:xfrm>
            <a:off x="457211" y="5266355"/>
            <a:ext cx="2228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➢"/>
            </a:pPr>
            <a:r>
              <a:rPr b="0" i="0" lang="fr-FR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35,6% les hommes</a:t>
            </a:r>
            <a:endParaRPr b="0" i="0" sz="1800" u="none" cap="none" strike="noStrike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67" name="Shape 167"/>
          <p:cNvSpPr txBox="1"/>
          <p:nvPr/>
        </p:nvSpPr>
        <p:spPr>
          <a:xfrm>
            <a:off x="364111" y="6153697"/>
            <a:ext cx="2165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➢"/>
            </a:pPr>
            <a:r>
              <a:rPr b="0" i="0" lang="fr-FR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24,3% les femmes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Shape 168"/>
          <p:cNvSpPr txBox="1"/>
          <p:nvPr/>
        </p:nvSpPr>
        <p:spPr>
          <a:xfrm>
            <a:off x="877100" y="4763625"/>
            <a:ext cx="1139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b="0" i="0" lang="fr-F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Surpoid</a:t>
            </a:r>
            <a:r>
              <a:rPr b="0" i="0" lang="fr-FR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:</a:t>
            </a:r>
            <a:endParaRPr b="0" i="0" sz="1800" u="none" cap="none" strike="noStrike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69" name="Shape 169"/>
          <p:cNvSpPr txBox="1"/>
          <p:nvPr/>
        </p:nvSpPr>
        <p:spPr>
          <a:xfrm>
            <a:off x="4571998" y="4748308"/>
            <a:ext cx="1210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D’obésité: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Shape 170"/>
          <p:cNvSpPr txBox="1"/>
          <p:nvPr/>
        </p:nvSpPr>
        <p:spPr>
          <a:xfrm>
            <a:off x="4406403" y="5117640"/>
            <a:ext cx="205376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➢"/>
            </a:pPr>
            <a:r>
              <a:rPr b="0" i="0" lang="fr-FR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14% les hommes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Shape 171"/>
          <p:cNvSpPr txBox="1"/>
          <p:nvPr/>
        </p:nvSpPr>
        <p:spPr>
          <a:xfrm>
            <a:off x="4438191" y="6153699"/>
            <a:ext cx="1990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➢"/>
            </a:pPr>
            <a:r>
              <a:rPr b="0" i="0" lang="fr-FR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18% les femmes</a:t>
            </a:r>
            <a:endParaRPr b="0" i="0" sz="1800" u="none" cap="none" strike="noStrike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xécutif">
  <a:themeElements>
    <a:clrScheme name="Exécutif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